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6" r:id="rId1"/>
    <p:sldMasterId id="2147483712" r:id="rId2"/>
  </p:sldMasterIdLst>
  <p:notesMasterIdLst>
    <p:notesMasterId r:id="rId14"/>
  </p:notesMasterIdLst>
  <p:handoutMasterIdLst>
    <p:handoutMasterId r:id="rId15"/>
  </p:handoutMasterIdLst>
  <p:sldIdLst>
    <p:sldId id="576" r:id="rId3"/>
    <p:sldId id="572" r:id="rId4"/>
    <p:sldId id="570" r:id="rId5"/>
    <p:sldId id="574" r:id="rId6"/>
    <p:sldId id="558" r:id="rId7"/>
    <p:sldId id="557" r:id="rId8"/>
    <p:sldId id="556" r:id="rId9"/>
    <p:sldId id="566" r:id="rId10"/>
    <p:sldId id="568" r:id="rId11"/>
    <p:sldId id="573" r:id="rId12"/>
    <p:sldId id="575" r:id="rId13"/>
  </p:sldIdLst>
  <p:sldSz cx="9144000" cy="6858000" type="overhead"/>
  <p:notesSz cx="10234613" cy="7099300"/>
  <p:defaultTextStyle>
    <a:defPPr>
      <a:defRPr lang="en-GB"/>
    </a:defPPr>
    <a:lvl1pPr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lnSpc>
        <a:spcPct val="110000"/>
      </a:lnSpc>
      <a:spcBef>
        <a:spcPct val="20000"/>
      </a:spcBef>
      <a:spcAft>
        <a:spcPct val="0"/>
      </a:spcAft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2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ny Beumer" initials="JB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CC9900"/>
    <a:srgbClr val="FF9966"/>
    <a:srgbClr val="FFFFFF"/>
    <a:srgbClr val="FF9933"/>
    <a:srgbClr val="003399"/>
    <a:srgbClr val="0066CC"/>
    <a:srgbClr val="B2B2B2"/>
    <a:srgbClr val="FFCC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084" autoAdjust="0"/>
    <p:restoredTop sz="94434" autoAdjust="0"/>
  </p:normalViewPr>
  <p:slideViewPr>
    <p:cSldViewPr>
      <p:cViewPr varScale="1">
        <p:scale>
          <a:sx n="71" d="100"/>
          <a:sy n="71" d="100"/>
        </p:scale>
        <p:origin x="96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2514" y="-72"/>
      </p:cViewPr>
      <p:guideLst>
        <p:guide orient="horz" pos="2236"/>
        <p:guide pos="32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_Projects\P0367-BI%20Phase%206\Database\Gauteng%20Master.xlsm" TargetMode="External"/><Relationship Id="rId1" Type="http://schemas.openxmlformats.org/officeDocument/2006/relationships/image" Target="../media/image5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Projects\P0367-BI%20Phase%206\Database\Gauteng%20Master.xlsm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_Projects\P0367-BI%20Phase%206\Database\Gauteng%20Master.xlsm" TargetMode="External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88356697819312"/>
          <c:y val="6.2786764705882417E-2"/>
          <c:w val="0.77965122014537946"/>
          <c:h val="0.69376143790849776"/>
        </c:manualLayout>
      </c:layout>
      <c:barChart>
        <c:barDir val="col"/>
        <c:grouping val="stacked"/>
        <c:varyColors val="0"/>
        <c:ser>
          <c:idx val="2"/>
          <c:order val="1"/>
          <c:tx>
            <c:strRef>
              <c:f>IVRS!$C$101</c:f>
              <c:strCache>
                <c:ptCount val="1"/>
                <c:pt idx="0">
                  <c:v>Billed metered</c:v>
                </c:pt>
              </c:strCache>
            </c:strRef>
          </c:tx>
          <c:spPr>
            <a:solidFill>
              <a:srgbClr val="78B832"/>
            </a:solidFill>
          </c:spPr>
          <c:invertIfNegative val="0"/>
          <c:dPt>
            <c:idx val="11"/>
            <c:invertIfNegative val="0"/>
            <c:bubble3D val="0"/>
          </c:dPt>
          <c:cat>
            <c:numRef>
              <c:f>IVRS!$D$99:$S$99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IVRS!$D$101:$S$101</c:f>
              <c:numCache>
                <c:formatCode>_ * #,##0_ ;_ * \-#,##0_ ;_ * "-"??_ ;_ @_ </c:formatCode>
                <c:ptCount val="13"/>
                <c:pt idx="0">
                  <c:v>724355243</c:v>
                </c:pt>
                <c:pt idx="1">
                  <c:v>734622018.5</c:v>
                </c:pt>
                <c:pt idx="2">
                  <c:v>712310669.44000006</c:v>
                </c:pt>
                <c:pt idx="3">
                  <c:v>751569887</c:v>
                </c:pt>
                <c:pt idx="4">
                  <c:v>800726234</c:v>
                </c:pt>
                <c:pt idx="5">
                  <c:v>829480030.72777665</c:v>
                </c:pt>
                <c:pt idx="6">
                  <c:v>816014162.67751873</c:v>
                </c:pt>
                <c:pt idx="7">
                  <c:v>789296260.5</c:v>
                </c:pt>
                <c:pt idx="8">
                  <c:v>798432417.98085332</c:v>
                </c:pt>
                <c:pt idx="9">
                  <c:v>793125390.59376836</c:v>
                </c:pt>
                <c:pt idx="10">
                  <c:v>772842408</c:v>
                </c:pt>
                <c:pt idx="11">
                  <c:v>782956475</c:v>
                </c:pt>
                <c:pt idx="12">
                  <c:v>930400000</c:v>
                </c:pt>
              </c:numCache>
            </c:numRef>
          </c:val>
        </c:ser>
        <c:ser>
          <c:idx val="3"/>
          <c:order val="2"/>
          <c:tx>
            <c:strRef>
              <c:f>IVRS!$C$102</c:f>
              <c:strCache>
                <c:ptCount val="1"/>
                <c:pt idx="0">
                  <c:v>Billed unmetered</c:v>
                </c:pt>
              </c:strCache>
            </c:strRef>
          </c:tx>
          <c:spPr>
            <a:solidFill>
              <a:srgbClr val="7E36B4"/>
            </a:solidFill>
          </c:spPr>
          <c:invertIfNegative val="0"/>
          <c:cat>
            <c:numRef>
              <c:f>IVRS!$D$99:$S$99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IVRS!$D$102:$S$102</c:f>
              <c:numCache>
                <c:formatCode>_ * #,##0_ ;_ * \-#,##0_ ;_ * "-"??_ ;_ @_ </c:formatCode>
                <c:ptCount val="13"/>
                <c:pt idx="0">
                  <c:v>44584883.924999997</c:v>
                </c:pt>
                <c:pt idx="1">
                  <c:v>39402048</c:v>
                </c:pt>
                <c:pt idx="2">
                  <c:v>45590595</c:v>
                </c:pt>
                <c:pt idx="3">
                  <c:v>40457651</c:v>
                </c:pt>
                <c:pt idx="4">
                  <c:v>42893326</c:v>
                </c:pt>
                <c:pt idx="5">
                  <c:v>47241260</c:v>
                </c:pt>
                <c:pt idx="6">
                  <c:v>50269683</c:v>
                </c:pt>
                <c:pt idx="7">
                  <c:v>106615067</c:v>
                </c:pt>
                <c:pt idx="8">
                  <c:v>109297086</c:v>
                </c:pt>
                <c:pt idx="9">
                  <c:v>115483320</c:v>
                </c:pt>
                <c:pt idx="10">
                  <c:v>114189870</c:v>
                </c:pt>
                <c:pt idx="11">
                  <c:v>101668394</c:v>
                </c:pt>
                <c:pt idx="12">
                  <c:v>105500000</c:v>
                </c:pt>
              </c:numCache>
            </c:numRef>
          </c:val>
        </c:ser>
        <c:ser>
          <c:idx val="5"/>
          <c:order val="3"/>
          <c:tx>
            <c:strRef>
              <c:f>IVRS!$C$103</c:f>
              <c:strCache>
                <c:ptCount val="1"/>
                <c:pt idx="0">
                  <c:v>Non-Revenue water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11"/>
            <c:invertIfNegative val="0"/>
            <c:bubble3D val="0"/>
          </c:dPt>
          <c:cat>
            <c:numRef>
              <c:f>IVRS!$D$99:$S$99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IVRS!$D$103:$S$103</c:f>
              <c:numCache>
                <c:formatCode>_ * #,##0_ ;_ * \-#,##0_ ;_ * "-"??_ ;_ @_ </c:formatCode>
                <c:ptCount val="13"/>
                <c:pt idx="0">
                  <c:v>396094465.07500005</c:v>
                </c:pt>
                <c:pt idx="1">
                  <c:v>430596412.34753799</c:v>
                </c:pt>
                <c:pt idx="2">
                  <c:v>425043280.55999994</c:v>
                </c:pt>
                <c:pt idx="3">
                  <c:v>491349160</c:v>
                </c:pt>
                <c:pt idx="4">
                  <c:v>452453655</c:v>
                </c:pt>
                <c:pt idx="5">
                  <c:v>460814954.27222359</c:v>
                </c:pt>
                <c:pt idx="6">
                  <c:v>499096333.74088919</c:v>
                </c:pt>
                <c:pt idx="7">
                  <c:v>507611798.5</c:v>
                </c:pt>
                <c:pt idx="8">
                  <c:v>512372385.01914668</c:v>
                </c:pt>
                <c:pt idx="9">
                  <c:v>504422576.40623164</c:v>
                </c:pt>
                <c:pt idx="10">
                  <c:v>489094781</c:v>
                </c:pt>
                <c:pt idx="11">
                  <c:v>400650960</c:v>
                </c:pt>
                <c:pt idx="12">
                  <c:v>337214426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36180384"/>
        <c:axId val="-236180928"/>
      </c:barChart>
      <c:lineChart>
        <c:grouping val="standard"/>
        <c:varyColors val="0"/>
        <c:ser>
          <c:idx val="0"/>
          <c:order val="4"/>
          <c:tx>
            <c:strRef>
              <c:f>IVRS!$C$104</c:f>
              <c:strCache>
                <c:ptCount val="1"/>
                <c:pt idx="0">
                  <c:v>Projected SIV without WDM</c:v>
                </c:pt>
              </c:strCache>
            </c:strRef>
          </c:tx>
          <c:spPr>
            <a:ln w="19050"/>
          </c:spPr>
          <c:cat>
            <c:numRef>
              <c:f>IVRS!$D$99:$S$99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IVRS!$D$104:$S$104</c:f>
              <c:numCache>
                <c:formatCode>General</c:formatCode>
                <c:ptCount val="13"/>
                <c:pt idx="4" formatCode="_ * #,##0_ ;_ * \-#,##0_ ;_ * &quot;-&quot;??_ ;_ @_ ">
                  <c:v>1300613343</c:v>
                </c:pt>
                <c:pt idx="5" formatCode="_ * #,##0_ ;_ * \-#,##0_ ;_ * &quot;-&quot;??_ ;_ @_ ">
                  <c:v>1325208539</c:v>
                </c:pt>
                <c:pt idx="6" formatCode="_ * #,##0_ ;_ * \-#,##0_ ;_ * &quot;-&quot;??_ ;_ @_ ">
                  <c:v>1350262570</c:v>
                </c:pt>
                <c:pt idx="7" formatCode="_ * #,##0_ ;_ * \-#,##0_ ;_ * &quot;-&quot;??_ ;_ @_ ">
                  <c:v>1375784167</c:v>
                </c:pt>
                <c:pt idx="8" formatCode="_ * #,##0_ ;_ * \-#,##0_ ;_ * &quot;-&quot;??_ ;_ @_ ">
                  <c:v>1388841059.75</c:v>
                </c:pt>
                <c:pt idx="9" formatCode="_ * #,##0_ ;_ * \-#,##0_ ;_ * &quot;-&quot;??_ ;_ @_ ">
                  <c:v>1401897952.5</c:v>
                </c:pt>
                <c:pt idx="10" formatCode="_ * #,##0_ ;_ * \-#,##0_ ;_ * &quot;-&quot;??_ ;_ @_ ">
                  <c:v>1414954845.25</c:v>
                </c:pt>
                <c:pt idx="11" formatCode="_ * #,##0_ ;_ * \-#,##0_ ;_ * &quot;-&quot;??_ ;_ @_ ">
                  <c:v>1425052022</c:v>
                </c:pt>
                <c:pt idx="12" formatCode="_ * #,##0_ ;_ * \-#,##0_ ;_ * &quot;-&quot;??_ ;_ @_ ">
                  <c:v>1554334603</c:v>
                </c:pt>
              </c:numCache>
            </c:numRef>
          </c:val>
          <c:smooth val="0"/>
        </c:ser>
        <c:ser>
          <c:idx val="4"/>
          <c:order val="5"/>
          <c:tx>
            <c:strRef>
              <c:f>IVRS!$C$105</c:f>
              <c:strCache>
                <c:ptCount val="1"/>
                <c:pt idx="0">
                  <c:v>Projected SIV with WDM</c:v>
                </c:pt>
              </c:strCache>
            </c:strRef>
          </c:tx>
          <c:spPr>
            <a:ln w="19050"/>
          </c:spPr>
          <c:cat>
            <c:numRef>
              <c:f>IVRS!$D$99:$S$99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IVRS!$D$105:$S$105</c:f>
              <c:numCache>
                <c:formatCode>General</c:formatCode>
                <c:ptCount val="13"/>
                <c:pt idx="4" formatCode="_ * #,##0_ ;_ * \-#,##0_ ;_ * &quot;-&quot;??_ ;_ @_ ">
                  <c:v>1300613343</c:v>
                </c:pt>
                <c:pt idx="5" formatCode="_ * #,##0_ ;_ * \-#,##0_ ;_ * &quot;-&quot;??_ ;_ @_ ">
                  <c:v>1273402875</c:v>
                </c:pt>
                <c:pt idx="6" formatCode="_ * #,##0_ ;_ * \-#,##0_ ;_ * &quot;-&quot;??_ ;_ @_ ">
                  <c:v>1268011188</c:v>
                </c:pt>
                <c:pt idx="7" formatCode="_ * #,##0_ ;_ * \-#,##0_ ;_ * &quot;-&quot;??_ ;_ @_ ">
                  <c:v>1262935804</c:v>
                </c:pt>
                <c:pt idx="8" formatCode="_ * #,##0_ ;_ * \-#,##0_ ;_ * &quot;-&quot;??_ ;_ @_ ">
                  <c:v>1261797858.75</c:v>
                </c:pt>
                <c:pt idx="9" formatCode="_ * #,##0_ ;_ * \-#,##0_ ;_ * &quot;-&quot;??_ ;_ @_ ">
                  <c:v>1260659913.5</c:v>
                </c:pt>
                <c:pt idx="10" formatCode="_ * #,##0_ ;_ * \-#,##0_ ;_ * &quot;-&quot;??_ ;_ @_ ">
                  <c:v>1259521968.25</c:v>
                </c:pt>
                <c:pt idx="11" formatCode="_ * #,##0_ ;_ * \-#,##0_ ;_ * &quot;-&quot;??_ ;_ @_ ">
                  <c:v>1260965718.75</c:v>
                </c:pt>
                <c:pt idx="12" formatCode="_ * #,##0_ ;_ * \-#,##0_ ;_ * &quot;-&quot;??_ ;_ @_ ">
                  <c:v>1373114426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36180384"/>
        <c:axId val="-236180928"/>
      </c:lineChart>
      <c:lineChart>
        <c:grouping val="standard"/>
        <c:varyColors val="0"/>
        <c:ser>
          <c:idx val="1"/>
          <c:order val="0"/>
          <c:tx>
            <c:strRef>
              <c:f>IVRS!$C$100</c:f>
              <c:strCache>
                <c:ptCount val="1"/>
                <c:pt idx="0">
                  <c:v>% Non-revenue water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8000"/>
              </a:solidFill>
            </c:spPr>
          </c:marker>
          <c:dLbls>
            <c:spPr>
              <a:solidFill>
                <a:schemeClr val="bg1">
                  <a:alpha val="70000"/>
                </a:schemeClr>
              </a:solidFill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IVRS!$D$99:$S$99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IVRS!$D$100:$S$100</c:f>
              <c:numCache>
                <c:formatCode>0.0%</c:formatCode>
                <c:ptCount val="13"/>
                <c:pt idx="0">
                  <c:v>0.3399851539129235</c:v>
                </c:pt>
                <c:pt idx="1">
                  <c:v>0.35745400307281022</c:v>
                </c:pt>
                <c:pt idx="2">
                  <c:v>0.35930955711875734</c:v>
                </c:pt>
                <c:pt idx="3">
                  <c:v>0.3828565383536362</c:v>
                </c:pt>
                <c:pt idx="4">
                  <c:v>0.34909575305126572</c:v>
                </c:pt>
                <c:pt idx="5">
                  <c:v>0.3445252089390845</c:v>
                </c:pt>
                <c:pt idx="6">
                  <c:v>0.36553653060459862</c:v>
                </c:pt>
                <c:pt idx="7">
                  <c:v>0.36166970753569189</c:v>
                </c:pt>
                <c:pt idx="8">
                  <c:v>0.36079973485560701</c:v>
                </c:pt>
                <c:pt idx="9">
                  <c:v>0.35697905704350597</c:v>
                </c:pt>
                <c:pt idx="10">
                  <c:v>0.35541396980843759</c:v>
                </c:pt>
                <c:pt idx="11">
                  <c:v>0.31172371794443821</c:v>
                </c:pt>
                <c:pt idx="12">
                  <c:v>0.24558363062453178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36186912"/>
        <c:axId val="-236182016"/>
      </c:lineChart>
      <c:catAx>
        <c:axId val="-236180384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36180928"/>
        <c:crosses val="autoZero"/>
        <c:auto val="0"/>
        <c:lblAlgn val="ctr"/>
        <c:lblOffset val="100"/>
        <c:noMultiLvlLbl val="0"/>
      </c:catAx>
      <c:valAx>
        <c:axId val="-2361809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ZA"/>
                  <a:t>System Input Volume (m³/annum)</a:t>
                </a:r>
              </a:p>
            </c:rich>
          </c:tx>
          <c:overlay val="0"/>
        </c:title>
        <c:numFmt formatCode="_ * #,##0_ ;_ * \-#,##0_ ;_ * &quot;-&quot;??_ ;_ @_ 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36180384"/>
        <c:crosses val="autoZero"/>
        <c:crossBetween val="between"/>
      </c:valAx>
      <c:catAx>
        <c:axId val="-23618691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one"/>
        <c:crossAx val="-236182016"/>
        <c:crosses val="autoZero"/>
        <c:auto val="0"/>
        <c:lblAlgn val="ctr"/>
        <c:lblOffset val="100"/>
        <c:noMultiLvlLbl val="0"/>
      </c:catAx>
      <c:valAx>
        <c:axId val="-236182016"/>
        <c:scaling>
          <c:orientation val="minMax"/>
          <c:max val="1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ZA"/>
                  <a:t>% Non-revenue Water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3618691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4.0375862575245929E-3"/>
          <c:y val="0.87971067106710676"/>
          <c:w val="0.88522438057101049"/>
          <c:h val="7.3345293209876539E-2"/>
        </c:manualLayout>
      </c:layout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Narrow" panose="020B0606020202030204" pitchFamily="34" charset="0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IVRS!$G$49:$K$49</c:f>
              <c:numCache>
                <c:formatCode>"Water losses ="\ 0.000</c:formatCode>
                <c:ptCount val="5"/>
                <c:pt idx="0" formatCode="&quot;System Input Volume =&quot;\ 0.000">
                  <c:v>1374.0642909999999</c:v>
                </c:pt>
                <c:pt idx="1">
                  <c:v>389.37839920000005</c:v>
                </c:pt>
                <c:pt idx="2" formatCode="&quot;Real Losses =&quot;\ 0.000">
                  <c:v>277.75659142933335</c:v>
                </c:pt>
                <c:pt idx="3" formatCode="&quot;Real Losses =&quot;\ 0.000">
                  <c:v>277.75659142933335</c:v>
                </c:pt>
                <c:pt idx="4" formatCode="&quot;Non-revenue water =&quot;\ 0.000">
                  <c:v>480.48673320000006</c:v>
                </c:pt>
              </c:numCache>
            </c:numRef>
          </c:val>
        </c:ser>
        <c:ser>
          <c:idx val="1"/>
          <c:order val="1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IVRS!$G$50:$K$50</c:f>
              <c:numCache>
                <c:formatCode>"Authorised consumption ="\ 0.000</c:formatCode>
                <c:ptCount val="5"/>
                <c:pt idx="1">
                  <c:v>984.68589179999992</c:v>
                </c:pt>
                <c:pt idx="2" formatCode="&quot;Apparent losses =&quot;\ 0.000">
                  <c:v>111.62180777066669</c:v>
                </c:pt>
                <c:pt idx="3" formatCode="&quot;Apparent losses =&quot;\ 0.000">
                  <c:v>111.62180777066669</c:v>
                </c:pt>
                <c:pt idx="4" formatCode="&quot;Revenue water =&quot;\ 0.000">
                  <c:v>893.57755779999991</c:v>
                </c:pt>
              </c:numCache>
            </c:numRef>
          </c:val>
        </c:ser>
        <c:ser>
          <c:idx val="2"/>
          <c:order val="2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layout>
                <c:manualLayout>
                  <c:x val="3.1688334501060356E-3"/>
                  <c:y val="-6.4651047245152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IVRS!$G$51:$K$51</c:f>
              <c:numCache>
                <c:formatCode>General</c:formatCode>
                <c:ptCount val="5"/>
                <c:pt idx="2" formatCode="&quot;Unbilled authorised =&quot;\ 0.000">
                  <c:v>91.108333999999999</c:v>
                </c:pt>
                <c:pt idx="3" formatCode="&quot;Unbilled unmetered =&quot;\ 0.000">
                  <c:v>90.568982000000005</c:v>
                </c:pt>
              </c:numCache>
            </c:numRef>
          </c:val>
        </c:ser>
        <c:ser>
          <c:idx val="3"/>
          <c:order val="3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IVRS!$G$52:$K$52</c:f>
              <c:numCache>
                <c:formatCode>General</c:formatCode>
                <c:ptCount val="5"/>
                <c:pt idx="2" formatCode="&quot;Billed authorised =&quot;\ 0.000">
                  <c:v>893.57755779999991</c:v>
                </c:pt>
                <c:pt idx="3" formatCode="&quot;Unbilled metered =&quot;\ 0.000">
                  <c:v>0.53935200000000005</c:v>
                </c:pt>
              </c:numCache>
            </c:numRef>
          </c:val>
        </c:ser>
        <c:ser>
          <c:idx val="4"/>
          <c:order val="4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IVRS!$G$53:$K$53</c:f>
              <c:numCache>
                <c:formatCode>General</c:formatCode>
                <c:ptCount val="5"/>
                <c:pt idx="3" formatCode="&quot;Billed unmetered =&quot;\ 0.000">
                  <c:v>114.9598</c:v>
                </c:pt>
              </c:numCache>
            </c:numRef>
          </c:val>
        </c:ser>
        <c:ser>
          <c:idx val="5"/>
          <c:order val="5"/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prstClr val="black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IVRS!$G$54:$K$54</c:f>
              <c:numCache>
                <c:formatCode>General</c:formatCode>
                <c:ptCount val="5"/>
                <c:pt idx="3" formatCode="&quot;Billed metered =&quot;\ 0.000">
                  <c:v>778.61775779999994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-236178208"/>
        <c:axId val="-236177664"/>
      </c:barChart>
      <c:catAx>
        <c:axId val="-236178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-236177664"/>
        <c:crosses val="autoZero"/>
        <c:auto val="1"/>
        <c:lblAlgn val="ctr"/>
        <c:lblOffset val="100"/>
        <c:noMultiLvlLbl val="0"/>
      </c:catAx>
      <c:valAx>
        <c:axId val="-236177664"/>
        <c:scaling>
          <c:orientation val="minMax"/>
        </c:scaling>
        <c:delete val="1"/>
        <c:axPos val="l"/>
        <c:majorGridlines/>
        <c:numFmt formatCode="0%" sourceLinked="1"/>
        <c:majorTickMark val="out"/>
        <c:minorTickMark val="none"/>
        <c:tickLblPos val="none"/>
        <c:crossAx val="-236178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 baseline="0">
          <a:latin typeface="Arial Narrow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IVRS!$C$130</c:f>
              <c:strCache>
                <c:ptCount val="1"/>
                <c:pt idx="0">
                  <c:v>Population served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7"/>
            <c:invertIfNegative val="0"/>
            <c:bubble3D val="0"/>
          </c:dPt>
          <c:dPt>
            <c:idx val="9"/>
            <c:invertIfNegative val="0"/>
            <c:bubble3D val="0"/>
          </c:dPt>
          <c:dLbls>
            <c:numFmt formatCode="#,##0" sourceLinked="0"/>
            <c:spPr>
              <a:solidFill>
                <a:schemeClr val="bg1">
                  <a:alpha val="70000"/>
                </a:schemeClr>
              </a:solidFill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IVRS!$D$129:$S$129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IVRS!$D$130:$S$130</c:f>
              <c:numCache>
                <c:formatCode>_ * #,##0_ ;_ * \-#,##0_ ;_ * "-"??_ ;_ @_ </c:formatCode>
                <c:ptCount val="13"/>
                <c:pt idx="0">
                  <c:v>10070614</c:v>
                </c:pt>
                <c:pt idx="1">
                  <c:v>10160734</c:v>
                </c:pt>
                <c:pt idx="2">
                  <c:v>11184241</c:v>
                </c:pt>
                <c:pt idx="3">
                  <c:v>11292001</c:v>
                </c:pt>
                <c:pt idx="4">
                  <c:v>11379351</c:v>
                </c:pt>
                <c:pt idx="5">
                  <c:v>11467477.993666667</c:v>
                </c:pt>
                <c:pt idx="6">
                  <c:v>12320990</c:v>
                </c:pt>
                <c:pt idx="7">
                  <c:v>12486676.931232324</c:v>
                </c:pt>
                <c:pt idx="8">
                  <c:v>12486676.931232324</c:v>
                </c:pt>
                <c:pt idx="9">
                  <c:v>12558497</c:v>
                </c:pt>
                <c:pt idx="10">
                  <c:v>12558497</c:v>
                </c:pt>
                <c:pt idx="11">
                  <c:v>12498117.679014588</c:v>
                </c:pt>
                <c:pt idx="12">
                  <c:v>13360348.529203616</c:v>
                </c:pt>
              </c:numCache>
            </c:numRef>
          </c:val>
        </c:ser>
        <c:ser>
          <c:idx val="5"/>
          <c:order val="1"/>
          <c:tx>
            <c:strRef>
              <c:f>IVRS!$C$131</c:f>
              <c:strCache>
                <c:ptCount val="1"/>
                <c:pt idx="0">
                  <c:v>blank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IVRS!$D$129:$S$129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IVRS!$D$131:$S$131</c:f>
              <c:numCache>
                <c:formatCode>General</c:formatCode>
                <c:ptCount val="1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36184736"/>
        <c:axId val="-236186368"/>
      </c:barChart>
      <c:barChart>
        <c:barDir val="col"/>
        <c:grouping val="clustered"/>
        <c:varyColors val="0"/>
        <c:ser>
          <c:idx val="0"/>
          <c:order val="2"/>
          <c:tx>
            <c:strRef>
              <c:f>IVRS!$C$132</c:f>
              <c:strCache>
                <c:ptCount val="1"/>
                <c:pt idx="0">
                  <c:v>blank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IVRS!$D$129:$S$129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IVRS!$D$132:$S$132</c:f>
              <c:numCache>
                <c:formatCode>General</c:formatCode>
                <c:ptCount val="13"/>
              </c:numCache>
            </c:numRef>
          </c:val>
        </c:ser>
        <c:ser>
          <c:idx val="2"/>
          <c:order val="3"/>
          <c:tx>
            <c:strRef>
              <c:f>IVRS!$C$133</c:f>
              <c:strCache>
                <c:ptCount val="1"/>
                <c:pt idx="0">
                  <c:v>Litres / capita / day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7"/>
            <c:invertIfNegative val="0"/>
            <c:bubble3D val="0"/>
          </c:dPt>
          <c:dPt>
            <c:idx val="9"/>
            <c:invertIfNegative val="0"/>
            <c:bubble3D val="0"/>
          </c:dPt>
          <c:dLbls>
            <c:numFmt formatCode="#,##0" sourceLinked="0"/>
            <c:spPr>
              <a:solidFill>
                <a:schemeClr val="bg1">
                  <a:alpha val="70000"/>
                </a:schemeClr>
              </a:solidFill>
            </c:spPr>
            <c:txPr>
              <a:bodyPr rot="-5400000" vert="horz"/>
              <a:lstStyle/>
              <a:p>
                <a:pPr>
                  <a:defRPr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IVRS!$D$129:$S$129</c:f>
              <c:numCache>
                <c:formatCode>mmm\-yy</c:formatCode>
                <c:ptCount val="13"/>
                <c:pt idx="0">
                  <c:v>39600</c:v>
                </c:pt>
                <c:pt idx="1">
                  <c:v>39965</c:v>
                </c:pt>
                <c:pt idx="2">
                  <c:v>40330</c:v>
                </c:pt>
                <c:pt idx="3">
                  <c:v>40695</c:v>
                </c:pt>
                <c:pt idx="4">
                  <c:v>41061</c:v>
                </c:pt>
                <c:pt idx="5">
                  <c:v>41426</c:v>
                </c:pt>
                <c:pt idx="6">
                  <c:v>41791</c:v>
                </c:pt>
                <c:pt idx="7">
                  <c:v>42156</c:v>
                </c:pt>
                <c:pt idx="8">
                  <c:v>42339</c:v>
                </c:pt>
                <c:pt idx="9">
                  <c:v>42522</c:v>
                </c:pt>
                <c:pt idx="10">
                  <c:v>42705</c:v>
                </c:pt>
                <c:pt idx="11">
                  <c:v>42887</c:v>
                </c:pt>
                <c:pt idx="12">
                  <c:v>44713</c:v>
                </c:pt>
              </c:numCache>
            </c:numRef>
          </c:cat>
          <c:val>
            <c:numRef>
              <c:f>IVRS!$D$133:$S$133</c:f>
              <c:numCache>
                <c:formatCode>0</c:formatCode>
                <c:ptCount val="13"/>
                <c:pt idx="0">
                  <c:v>316.94945258755303</c:v>
                </c:pt>
                <c:pt idx="1">
                  <c:v>324.8121719389909</c:v>
                </c:pt>
                <c:pt idx="2">
                  <c:v>289.77772911940195</c:v>
                </c:pt>
                <c:pt idx="3">
                  <c:v>307.5475668906434</c:v>
                </c:pt>
                <c:pt idx="4">
                  <c:v>307.81271305451332</c:v>
                </c:pt>
                <c:pt idx="5">
                  <c:v>314.24890036954639</c:v>
                </c:pt>
                <c:pt idx="6">
                  <c:v>298.60336430602655</c:v>
                </c:pt>
                <c:pt idx="7">
                  <c:v>303.05144481367222</c:v>
                </c:pt>
                <c:pt idx="8">
                  <c:v>306.90261630720983</c:v>
                </c:pt>
                <c:pt idx="9">
                  <c:v>302.25934346167583</c:v>
                </c:pt>
                <c:pt idx="10">
                  <c:v>296.16313620445555</c:v>
                </c:pt>
                <c:pt idx="11">
                  <c:v>277.13714329581194</c:v>
                </c:pt>
                <c:pt idx="12">
                  <c:v>277.04437337174789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36172224"/>
        <c:axId val="-236176576"/>
      </c:barChart>
      <c:catAx>
        <c:axId val="-236184736"/>
        <c:scaling>
          <c:orientation val="minMax"/>
        </c:scaling>
        <c:delete val="0"/>
        <c:axPos val="b"/>
        <c:majorGridlines/>
        <c:numFmt formatCode="mmm\-yy" sourceLinked="1"/>
        <c:majorTickMark val="none"/>
        <c:minorTickMark val="none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-236186368"/>
        <c:crosses val="autoZero"/>
        <c:auto val="0"/>
        <c:lblAlgn val="ctr"/>
        <c:lblOffset val="100"/>
        <c:noMultiLvlLbl val="1"/>
      </c:catAx>
      <c:valAx>
        <c:axId val="-236186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Population</a:t>
                </a:r>
              </a:p>
            </c:rich>
          </c:tx>
          <c:overlay val="0"/>
        </c:title>
        <c:numFmt formatCode="#,##0" sourceLinked="0"/>
        <c:majorTickMark val="none"/>
        <c:minorTickMark val="none"/>
        <c:tickLblPos val="nextTo"/>
        <c:crossAx val="-236184736"/>
        <c:crosses val="autoZero"/>
        <c:crossBetween val="between"/>
      </c:valAx>
      <c:valAx>
        <c:axId val="-23617657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ZA"/>
                  <a:t>Litres / capita / day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36172224"/>
        <c:crosses val="max"/>
        <c:crossBetween val="between"/>
      </c:valAx>
      <c:dateAx>
        <c:axId val="-23617222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-236176576"/>
        <c:crosses val="autoZero"/>
        <c:auto val="1"/>
        <c:lblOffset val="100"/>
        <c:baseTimeUnit val="months"/>
      </c:dateAx>
    </c:plotArea>
    <c:legend>
      <c:legendPos val="b"/>
      <c:legendEntry>
        <c:idx val="1"/>
        <c:delete val="1"/>
      </c:legendEntry>
      <c:legendEntry>
        <c:idx val="2"/>
        <c:delete val="1"/>
      </c:legendEntry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48066" cy="32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ctr" anchorCtr="0" compatLnSpc="1">
            <a:prstTxWarp prst="textNoShape">
              <a:avLst/>
            </a:prstTxWarp>
          </a:bodyPr>
          <a:lstStyle>
            <a:lvl1pPr algn="l" defTabSz="965783">
              <a:lnSpc>
                <a:spcPct val="100000"/>
              </a:lnSpc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GB" sz="900" b="1" dirty="0">
                <a:latin typeface="+mn-lt"/>
              </a:rPr>
              <a:t>2014/15 Green Water Services Audit Symposium</a:t>
            </a:r>
            <a:endParaRPr lang="en-GB" sz="900" dirty="0">
              <a:latin typeface="+mn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51082" y="0"/>
            <a:ext cx="4333339" cy="32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ctr" anchorCtr="0" compatLnSpc="1">
            <a:prstTxWarp prst="textNoShape">
              <a:avLst/>
            </a:prstTxWarp>
          </a:bodyPr>
          <a:lstStyle>
            <a:lvl1pPr algn="r" defTabSz="965783">
              <a:lnSpc>
                <a:spcPct val="100000"/>
              </a:lnSpc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GB" sz="900" dirty="0">
                <a:latin typeface="+mn-lt"/>
              </a:rPr>
              <a:t>July 2015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767780"/>
            <a:ext cx="4448066" cy="3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b" anchorCtr="0" compatLnSpc="1">
            <a:prstTxWarp prst="textNoShape">
              <a:avLst/>
            </a:prstTxWarp>
          </a:bodyPr>
          <a:lstStyle>
            <a:lvl1pPr algn="l" defTabSz="965783">
              <a:lnSpc>
                <a:spcPct val="100000"/>
              </a:lnSpc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GB" sz="900" dirty="0">
                <a:latin typeface="+mn-lt"/>
              </a:rPr>
              <a:t>Prepared by WRP Engineers (Pty) Ltd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51082" y="6767780"/>
            <a:ext cx="4333339" cy="3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b" anchorCtr="0" compatLnSpc="1">
            <a:prstTxWarp prst="textNoShape">
              <a:avLst/>
            </a:prstTxWarp>
          </a:bodyPr>
          <a:lstStyle>
            <a:lvl1pPr algn="r" defTabSz="965783">
              <a:lnSpc>
                <a:spcPct val="100000"/>
              </a:lnSpc>
              <a:spcBef>
                <a:spcPct val="0"/>
              </a:spcBef>
              <a:defRPr sz="1200">
                <a:latin typeface="Comic Sans MS" pitchFamily="66" charset="0"/>
              </a:defRPr>
            </a:lvl1pPr>
          </a:lstStyle>
          <a:p>
            <a:pPr>
              <a:defRPr/>
            </a:pPr>
            <a:fld id="{5A748024-594B-48D3-A6BB-A670CE4975D8}" type="slidenum">
              <a:rPr lang="en-GB" sz="900">
                <a:latin typeface="+mn-lt"/>
              </a:rPr>
              <a:pPr>
                <a:defRPr/>
              </a:pPr>
              <a:t>‹#›</a:t>
            </a:fld>
            <a:endParaRPr lang="en-GB" sz="9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37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436114" cy="35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t" anchorCtr="0" compatLnSpc="1">
            <a:prstTxWarp prst="textNoShape">
              <a:avLst/>
            </a:prstTxWarp>
          </a:bodyPr>
          <a:lstStyle>
            <a:lvl1pPr algn="l" defTabSz="965783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499" y="0"/>
            <a:ext cx="4436114" cy="35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t" anchorCtr="0" compatLnSpc="1">
            <a:prstTxWarp prst="textNoShape">
              <a:avLst/>
            </a:prstTxWarp>
          </a:bodyPr>
          <a:lstStyle>
            <a:lvl1pPr algn="r" defTabSz="965783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6450" y="530225"/>
            <a:ext cx="3548063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7166" y="3373105"/>
            <a:ext cx="7500284" cy="3194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745074"/>
            <a:ext cx="4436114" cy="35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b" anchorCtr="0" compatLnSpc="1">
            <a:prstTxWarp prst="textNoShape">
              <a:avLst/>
            </a:prstTxWarp>
          </a:bodyPr>
          <a:lstStyle>
            <a:lvl1pPr algn="l" defTabSz="965783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499" y="6745074"/>
            <a:ext cx="4436114" cy="354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2" tIns="48252" rIns="96502" bIns="48252" numCol="1" anchor="b" anchorCtr="0" compatLnSpc="1">
            <a:prstTxWarp prst="textNoShape">
              <a:avLst/>
            </a:prstTxWarp>
          </a:bodyPr>
          <a:lstStyle>
            <a:lvl1pPr algn="r" defTabSz="965783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82509D7-F00E-4286-97C5-2032FA2B1A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807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635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2863562A-9FB6-4F2E-8B6B-7D45343E9447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03F1E904-B13D-4404-9377-D5E229093572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5691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E10C527A-08F0-427E-A5E4-074D8ED44038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1E0DEB08-3E18-4C25-8E88-1556AFA9421F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81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AE08F97E-9419-473E-8E66-E9BF50A45B10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1AB4138D-53CF-40C7-AC11-18A1B5E52CE7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4160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010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6939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FFFF">
                  <a:alpha val="47000"/>
                </a:srgbClr>
              </a:gs>
              <a:gs pos="100000">
                <a:srgbClr val="FFFFFF">
                  <a:gamma/>
                  <a:tint val="0"/>
                  <a:invGamma/>
                  <a:alpha val="50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GB" sz="16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1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25538"/>
            <a:ext cx="7772400" cy="1143000"/>
          </a:xfrm>
        </p:spPr>
        <p:txBody>
          <a:bodyPr anchor="b"/>
          <a:lstStyle>
            <a:lvl1pPr>
              <a:defRPr>
                <a:solidFill>
                  <a:srgbClr val="003366"/>
                </a:solidFill>
                <a:latin typeface="CG Omeg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852738"/>
            <a:ext cx="8135938" cy="1752600"/>
          </a:xfrm>
        </p:spPr>
        <p:txBody>
          <a:bodyPr/>
          <a:lstStyle>
            <a:lvl1pPr marL="0" indent="0" algn="ctr">
              <a:buFontTx/>
              <a:buNone/>
              <a:defRPr sz="2000" i="1">
                <a:solidFill>
                  <a:srgbClr val="FFCC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b="0">
                <a:solidFill>
                  <a:srgbClr val="CCECFF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>
                <a:solidFill>
                  <a:srgbClr val="CCECFF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>
                <a:solidFill>
                  <a:srgbClr val="CCECFF"/>
                </a:solidFill>
                <a:latin typeface="Times New Roman" panose="02020603050405020304" pitchFamily="18" charset="0"/>
              </a:defRPr>
            </a:lvl1pPr>
          </a:lstStyle>
          <a:p>
            <a:pPr>
              <a:lnSpc>
                <a:spcPct val="100000"/>
              </a:lnSpc>
            </a:pPr>
            <a:fld id="{07D8C9B6-D0B4-4A74-B7BB-716AA4FF6022}" type="slidenum">
              <a:rPr lang="en-US" altLang="en-US" smtClean="0"/>
              <a:pPr>
                <a:lnSpc>
                  <a:spcPct val="100000"/>
                </a:lnSpc>
              </a:pPr>
              <a:t>‹#›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1761462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93330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68554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0846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412875"/>
            <a:ext cx="4208462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10081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510647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34063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1739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3455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712496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086101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59785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277813"/>
            <a:ext cx="2141537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77813"/>
            <a:ext cx="62753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761292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77813"/>
            <a:ext cx="8569325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0825" y="1412875"/>
            <a:ext cx="8569325" cy="4872038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41768003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C4A15BBB-96AC-4124-8CB2-18189BB16BD0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0116BF5E-D2D7-41E0-BE06-76D76CFF2CAA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724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F3813D0F-12AB-4380-BADE-EBDC3526D1DC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8F74E8AE-101A-455D-B821-9D3F4345225D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195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E1EC3482-CF58-4117-A5E9-CBC2CEC5644B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A51BBFE2-E69C-4A0E-B29A-1F5043F46748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4148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51033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72CBD77C-55FD-4B1D-965E-8F65F82050E2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AF9BDDDC-79D1-44F0-8EFD-3D99DF225924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430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778F74FD-0F2F-4096-9FD3-B750672BF815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785018DE-CDD5-4ADD-81DB-755904A167FC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636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 smtClean="0">
                <a:latin typeface="Calibri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  <a:defRPr/>
            </a:pPr>
            <a:fld id="{9169AAAC-7C90-45C6-8F44-0641CA213B09}" type="datetimeFigureOut">
              <a:rPr 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  <a:defRPr/>
              </a:pPr>
              <a:t>2/19/2018</a:t>
            </a:fld>
            <a:endParaRPr 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 algn="l" defTabSz="457200" eaLnBrk="1" hangingPunct="1">
              <a:lnSpc>
                <a:spcPct val="100000"/>
              </a:lnSpc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anose="020F0502020204030204" pitchFamily="34" charset="0"/>
              </a:defRPr>
            </a:lvl1pPr>
          </a:lstStyle>
          <a:p>
            <a:pPr algn="l" defTabSz="457200" eaLnBrk="1" hangingPunct="1">
              <a:lnSpc>
                <a:spcPct val="100000"/>
              </a:lnSpc>
              <a:spcBef>
                <a:spcPct val="0"/>
              </a:spcBef>
            </a:pPr>
            <a:fld id="{1F6CBE71-61E6-40E2-970A-5DC5B451DB30}" type="slidenum">
              <a:rPr lang="en-US" altLang="en-US">
                <a:solidFill>
                  <a:prstClr val="black"/>
                </a:solidFill>
                <a:ea typeface="ＭＳ Ｐゴシック" panose="020B0600070205080204" pitchFamily="34" charset="-128"/>
              </a:rPr>
              <a:pPr algn="l" defTabSz="457200" eaLnBrk="1" hangingPunct="1">
                <a:lnSpc>
                  <a:spcPct val="100000"/>
                </a:lnSpc>
                <a:spcBef>
                  <a:spcPct val="0"/>
                </a:spcBef>
              </a:pPr>
              <a:t>‹#›</a:t>
            </a:fld>
            <a:endParaRPr lang="en-US" altLang="en-US">
              <a:solidFill>
                <a:prstClr val="black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960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DWS Slide Pages1.jp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928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32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0609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accent3">
              <a:lumMod val="50000"/>
            </a:schemeClr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FFFFFF">
                  <a:alpha val="47000"/>
                </a:srgbClr>
              </a:gs>
              <a:gs pos="100000">
                <a:srgbClr val="FFFFFF">
                  <a:gamma/>
                  <a:tint val="0"/>
                  <a:invGamma/>
                  <a:alpha val="50999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endParaRPr lang="en-GB" sz="1600" b="1">
              <a:solidFill>
                <a:srgbClr val="003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7813"/>
            <a:ext cx="85693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569325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534214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 b="1" i="1">
          <a:solidFill>
            <a:srgbClr val="FF6600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32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8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4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 b="1">
          <a:solidFill>
            <a:srgbClr val="003366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1" descr="DWS Slide Cover3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1" descr="DWS Slide Cover pic4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12888"/>
            <a:ext cx="9180513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smtClean="0"/>
              <a:t>Continuation of the Integrated Vaal River System Reconciliation Strategy Study (Phase 2)</a:t>
            </a:r>
            <a:endParaRPr lang="en-ZA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>
                <a:solidFill>
                  <a:schemeClr val="tx1"/>
                </a:solidFill>
              </a:rPr>
              <a:t>Status report on water losses</a:t>
            </a:r>
          </a:p>
          <a:p>
            <a:r>
              <a:rPr lang="en-ZA" dirty="0" smtClean="0">
                <a:solidFill>
                  <a:schemeClr val="tx1"/>
                </a:solidFill>
              </a:rPr>
              <a:t>Dry-run meeting -  20 February 2018</a:t>
            </a:r>
          </a:p>
          <a:p>
            <a:r>
              <a:rPr lang="en-ZA" dirty="0" smtClean="0">
                <a:solidFill>
                  <a:schemeClr val="tx1"/>
                </a:solidFill>
              </a:rPr>
              <a:t>Willem Wegelin</a:t>
            </a:r>
            <a:endParaRPr lang="en-Z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3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Updated water balance information required to assess the status quo.</a:t>
            </a:r>
          </a:p>
          <a:p>
            <a:r>
              <a:rPr lang="en-ZA" dirty="0" smtClean="0"/>
              <a:t>It is expected that the demand returned to previous levels once the water restrictions were lifted</a:t>
            </a:r>
          </a:p>
          <a:p>
            <a:r>
              <a:rPr lang="en-ZA" dirty="0" smtClean="0"/>
              <a:t>It is unlikely </a:t>
            </a:r>
            <a:r>
              <a:rPr lang="en-ZA" dirty="0"/>
              <a:t>that municipalities in the </a:t>
            </a:r>
            <a:r>
              <a:rPr lang="en-ZA" dirty="0" err="1"/>
              <a:t>IVRS</a:t>
            </a:r>
            <a:r>
              <a:rPr lang="en-ZA" dirty="0"/>
              <a:t> </a:t>
            </a:r>
            <a:r>
              <a:rPr lang="en-ZA" dirty="0" smtClean="0"/>
              <a:t>have been able </a:t>
            </a:r>
            <a:r>
              <a:rPr lang="en-ZA" dirty="0"/>
              <a:t>to reduce their consumption by 112 million </a:t>
            </a:r>
            <a:r>
              <a:rPr lang="en-ZA" dirty="0" err="1"/>
              <a:t>m</a:t>
            </a:r>
            <a:r>
              <a:rPr lang="en-ZA" baseline="30000" dirty="0" err="1"/>
              <a:t>3</a:t>
            </a:r>
            <a:r>
              <a:rPr lang="en-ZA" dirty="0"/>
              <a:t>/a or 9% </a:t>
            </a:r>
            <a:r>
              <a:rPr lang="en-ZA" dirty="0" smtClean="0"/>
              <a:t>to </a:t>
            </a:r>
            <a:r>
              <a:rPr lang="en-ZA" dirty="0"/>
              <a:t>achieve </a:t>
            </a:r>
            <a:r>
              <a:rPr lang="en-ZA" dirty="0" smtClean="0"/>
              <a:t>the </a:t>
            </a:r>
            <a:r>
              <a:rPr lang="en-ZA" dirty="0"/>
              <a:t>2017 </a:t>
            </a:r>
            <a:r>
              <a:rPr lang="en-ZA" dirty="0" smtClean="0"/>
              <a:t>target</a:t>
            </a:r>
          </a:p>
          <a:p>
            <a:r>
              <a:rPr lang="en-ZA" dirty="0" smtClean="0"/>
              <a:t>Most municipalities are tracking the High demand – no WCWDM scenario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5579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6967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Baseline study completed in 2004/2005</a:t>
            </a:r>
          </a:p>
          <a:p>
            <a:r>
              <a:rPr lang="en-ZA" dirty="0" smtClean="0"/>
              <a:t>An estimated 196 million </a:t>
            </a:r>
            <a:r>
              <a:rPr lang="en-ZA" dirty="0" err="1" smtClean="0"/>
              <a:t>m</a:t>
            </a:r>
            <a:r>
              <a:rPr lang="en-ZA" baseline="30000" dirty="0" err="1" smtClean="0"/>
              <a:t>3</a:t>
            </a:r>
            <a:r>
              <a:rPr lang="en-ZA" dirty="0" smtClean="0"/>
              <a:t> or 15% could be saved over a period of 10 years</a:t>
            </a:r>
          </a:p>
          <a:p>
            <a:r>
              <a:rPr lang="en-ZA" dirty="0" smtClean="0"/>
              <a:t>Average consumption was expected to reduce from 330 </a:t>
            </a:r>
            <a:r>
              <a:rPr lang="en-ZA" dirty="0"/>
              <a:t>ℓ/c/d to 290 ℓ/c/d </a:t>
            </a:r>
            <a:endParaRPr lang="en-ZA" dirty="0" smtClean="0"/>
          </a:p>
          <a:p>
            <a:r>
              <a:rPr lang="en-ZA" dirty="0" smtClean="0"/>
              <a:t>The </a:t>
            </a:r>
            <a:r>
              <a:rPr lang="en-ZA" dirty="0"/>
              <a:t>four biggest </a:t>
            </a:r>
            <a:r>
              <a:rPr lang="en-ZA" dirty="0" smtClean="0"/>
              <a:t>municipalities were </a:t>
            </a:r>
            <a:r>
              <a:rPr lang="en-ZA" dirty="0"/>
              <a:t>expected to contribute 94.3% of the total </a:t>
            </a:r>
            <a:r>
              <a:rPr lang="en-ZA" dirty="0" smtClean="0"/>
              <a:t>saving</a:t>
            </a:r>
          </a:p>
          <a:p>
            <a:r>
              <a:rPr lang="en-ZA" dirty="0"/>
              <a:t>The targets set in 2005 were revised in 2010 </a:t>
            </a:r>
            <a:r>
              <a:rPr lang="en-ZA" dirty="0" smtClean="0"/>
              <a:t>and 2012</a:t>
            </a:r>
          </a:p>
          <a:p>
            <a:endParaRPr lang="en-ZA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Background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92992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mtClean="0"/>
              <a:t>Expected savings per municipality</a:t>
            </a:r>
            <a:endParaRPr lang="en-Z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242790"/>
              </p:ext>
            </p:extLst>
          </p:nvPr>
        </p:nvGraphicFramePr>
        <p:xfrm>
          <a:off x="107506" y="1115612"/>
          <a:ext cx="8928988" cy="535994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2363339"/>
                <a:gridCol w="1365566"/>
                <a:gridCol w="1365566"/>
                <a:gridCol w="1365566"/>
                <a:gridCol w="1365566"/>
                <a:gridCol w="1103385"/>
              </a:tblGrid>
              <a:tr h="104458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effectLst/>
                        </a:rPr>
                        <a:t>Area</a:t>
                      </a:r>
                      <a:endParaRPr lang="en-Z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2008/09 Annual Demand (million m³/a)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effectLst/>
                        </a:rPr>
                        <a:t>Current Non-Revenue Water (million </a:t>
                      </a:r>
                      <a:r>
                        <a:rPr lang="en-ZA" sz="1600" dirty="0" err="1">
                          <a:effectLst/>
                        </a:rPr>
                        <a:t>m³</a:t>
                      </a:r>
                      <a:r>
                        <a:rPr lang="en-ZA" sz="1600" dirty="0">
                          <a:effectLst/>
                        </a:rPr>
                        <a:t>/a)</a:t>
                      </a:r>
                      <a:endParaRPr lang="en-Z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2005/06 Possible Savings (million m³/a)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% Contribution of total saving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% Reduction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City of Johannesburg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502.7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160.9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110.2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56.2%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21.9%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Ekurhuleni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326.8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124.2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28.3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14.4%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8.6%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City of Tshwane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214.2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62.1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20.4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10.4%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9.5%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Emfuleni 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77.1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31.6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26.1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13.3%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33.9%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Rustenburg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27.9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9.8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3.0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1.5%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10.6%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Mogale 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26.4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7.1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1.7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0.9%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6.6%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Govan Mbeki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20.4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5.9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1.5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0.8%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7.5%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Matjhabeng 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18.9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6.6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4.3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2.2%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22.9%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Randfontein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8.7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2.6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0.4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0.2%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4.1%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29314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Total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1 223.0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410.8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195.9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effectLst/>
                        </a:rPr>
                        <a:t>100%</a:t>
                      </a:r>
                      <a:endParaRPr lang="en-ZA" sz="16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effectLst/>
                        </a:rPr>
                        <a:t>16%</a:t>
                      </a:r>
                      <a:endParaRPr lang="en-ZA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28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Summary of data submissions</a:t>
            </a:r>
            <a:endParaRPr lang="en-Z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71092"/>
              </p:ext>
            </p:extLst>
          </p:nvPr>
        </p:nvGraphicFramePr>
        <p:xfrm>
          <a:off x="107504" y="1115614"/>
          <a:ext cx="8928992" cy="53377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9101"/>
                <a:gridCol w="3589891"/>
              </a:tblGrid>
              <a:tr h="485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 smtClean="0">
                          <a:effectLst/>
                        </a:rPr>
                        <a:t>Municipality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Last submission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City </a:t>
                      </a:r>
                      <a:r>
                        <a:rPr lang="en-ZA" sz="1800" b="0" dirty="0" smtClean="0">
                          <a:effectLst/>
                        </a:rPr>
                        <a:t>of </a:t>
                      </a:r>
                      <a:r>
                        <a:rPr lang="en-ZA" sz="1800" b="0" dirty="0">
                          <a:effectLst/>
                        </a:rPr>
                        <a:t>Johannesburg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November 2016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City </a:t>
                      </a:r>
                      <a:r>
                        <a:rPr lang="en-ZA" sz="1800" b="0" dirty="0" smtClean="0">
                          <a:effectLst/>
                        </a:rPr>
                        <a:t>of </a:t>
                      </a:r>
                      <a:r>
                        <a:rPr lang="en-ZA" sz="1800" b="0" dirty="0">
                          <a:effectLst/>
                        </a:rPr>
                        <a:t>Tshwane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April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Emfuleni LM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June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Ekurhuleni MM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November 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 err="1">
                          <a:effectLst/>
                        </a:rPr>
                        <a:t>Lesedi</a:t>
                      </a:r>
                      <a:r>
                        <a:rPr lang="en-ZA" sz="1800" b="0" dirty="0">
                          <a:effectLst/>
                        </a:rPr>
                        <a:t> LM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April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 err="1">
                          <a:effectLst/>
                        </a:rPr>
                        <a:t>Merafong</a:t>
                      </a:r>
                      <a:r>
                        <a:rPr lang="en-ZA" sz="1800" b="0" dirty="0">
                          <a:effectLst/>
                        </a:rPr>
                        <a:t> LM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June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Midvaal LM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October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Mogale City LM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December 2016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Rand West City LM (Randfontein Region)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>
                          <a:effectLst/>
                        </a:rPr>
                        <a:t>June 2017</a:t>
                      </a:r>
                      <a:endParaRPr lang="en-Z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0" dirty="0">
                          <a:effectLst/>
                        </a:rPr>
                        <a:t>Rand West City LM (Westonaria Region) </a:t>
                      </a:r>
                      <a:endParaRPr lang="en-ZA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dirty="0">
                          <a:effectLst/>
                        </a:rPr>
                        <a:t>November 2017</a:t>
                      </a:r>
                      <a:endParaRPr lang="en-Z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566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Integrated Vaal River System</a:t>
            </a:r>
            <a:endParaRPr lang="en-ZA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505718812"/>
              </p:ext>
            </p:extLst>
          </p:nvPr>
        </p:nvGraphicFramePr>
        <p:xfrm>
          <a:off x="107504" y="1115616"/>
          <a:ext cx="8928992" cy="5409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lowchart: Process 3"/>
          <p:cNvSpPr/>
          <p:nvPr/>
        </p:nvSpPr>
        <p:spPr>
          <a:xfrm>
            <a:off x="1354655" y="1520478"/>
            <a:ext cx="3865417" cy="293607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Z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15% Water restrictions 12 Aug 2016 to 13 March 2017</a:t>
            </a:r>
            <a:endParaRPr lang="en-ZA" sz="20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7137428" y="4721427"/>
            <a:ext cx="610872" cy="2954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>
                <a:solidFill>
                  <a:schemeClr val="tx1"/>
                </a:solidFill>
              </a:rPr>
              <a:t>Target</a:t>
            </a:r>
            <a:endParaRPr lang="en-ZA" sz="12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7680596" y="4721427"/>
            <a:ext cx="610872" cy="2954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200" dirty="0" smtClean="0">
                <a:solidFill>
                  <a:schemeClr val="tx1"/>
                </a:solidFill>
              </a:rPr>
              <a:t>Target</a:t>
            </a:r>
            <a:endParaRPr lang="en-ZA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51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 Total </a:t>
            </a:r>
            <a:r>
              <a:rPr lang="en-ZA" dirty="0"/>
              <a:t>targeted vs actual savings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995573"/>
              </p:ext>
            </p:extLst>
          </p:nvPr>
        </p:nvGraphicFramePr>
        <p:xfrm>
          <a:off x="107503" y="1115620"/>
          <a:ext cx="8928994" cy="5409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6834"/>
                <a:gridCol w="1550432"/>
                <a:gridCol w="1550432"/>
                <a:gridCol w="1550432"/>
                <a:gridCol w="1550432"/>
                <a:gridCol w="1550432"/>
              </a:tblGrid>
              <a:tr h="1287391"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 Year ending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Projected SIV without WDM</a:t>
                      </a:r>
                      <a:br>
                        <a:rPr lang="en-ZA" sz="1600">
                          <a:effectLst/>
                          <a:latin typeface="+mn-lt"/>
                        </a:rPr>
                      </a:br>
                      <a:r>
                        <a:rPr lang="en-ZA" sz="1600">
                          <a:effectLst/>
                          <a:latin typeface="+mn-lt"/>
                        </a:rPr>
                        <a:t>(X) kl/annum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Projected SIV with WDM</a:t>
                      </a:r>
                      <a:br>
                        <a:rPr lang="en-ZA" sz="1600">
                          <a:effectLst/>
                          <a:latin typeface="+mn-lt"/>
                        </a:rPr>
                      </a:br>
                      <a:r>
                        <a:rPr lang="en-ZA" sz="1600">
                          <a:effectLst/>
                          <a:latin typeface="+mn-lt"/>
                        </a:rPr>
                        <a:t>(Z) kl/annum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Projected % savings</a:t>
                      </a:r>
                      <a:br>
                        <a:rPr lang="en-ZA" sz="1600">
                          <a:effectLst/>
                          <a:latin typeface="+mn-lt"/>
                        </a:rPr>
                      </a:br>
                      <a:r>
                        <a:rPr lang="en-ZA" sz="1600">
                          <a:effectLst/>
                          <a:latin typeface="+mn-lt"/>
                        </a:rPr>
                        <a:t>(X – Z) / X * 100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Actual demand</a:t>
                      </a:r>
                      <a:br>
                        <a:rPr lang="en-ZA" sz="1600">
                          <a:effectLst/>
                          <a:latin typeface="+mn-lt"/>
                        </a:rPr>
                      </a:br>
                      <a:r>
                        <a:rPr lang="en-ZA" sz="1600">
                          <a:effectLst/>
                          <a:latin typeface="+mn-lt"/>
                        </a:rPr>
                        <a:t>(Y)</a:t>
                      </a:r>
                      <a:br>
                        <a:rPr lang="en-ZA" sz="1600">
                          <a:effectLst/>
                          <a:latin typeface="+mn-lt"/>
                        </a:rPr>
                      </a:br>
                      <a:r>
                        <a:rPr lang="en-ZA" sz="1600">
                          <a:effectLst/>
                          <a:latin typeface="+mn-lt"/>
                        </a:rPr>
                        <a:t>kl/annum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Actual % savings</a:t>
                      </a:r>
                      <a:br>
                        <a:rPr lang="en-ZA" sz="1600">
                          <a:effectLst/>
                          <a:latin typeface="+mn-lt"/>
                        </a:rPr>
                      </a:br>
                      <a:r>
                        <a:rPr lang="en-ZA" sz="1600">
                          <a:effectLst/>
                          <a:latin typeface="+mn-lt"/>
                        </a:rPr>
                        <a:t>(X - Y) / X * 100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Jun-12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1 300 613 343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1 300 613 343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1 296 073 215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Jun-13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1 325 208 539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1 273 402 875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1 337 536 245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-0.9%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Jun-14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1 350 262 570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1 268 011 188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1 365 380 179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-1.1%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Jun-15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1 375 784 167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1 262 935 804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8.2%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1 403 523 126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-2.0%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Dec-15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1 388 841 060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1 261 797 859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1 420 101 889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-2.3%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Jun-16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1 401 897 953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1 260 659 914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1 413 031 287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-0.8%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Dec-16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1 414 954 845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1 259 521 968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1 374 064 291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Jun-17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1 424 217 581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1 261 854 997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11.4%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ZA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458037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effectLst/>
                          <a:latin typeface="+mn-lt"/>
                        </a:rPr>
                        <a:t>Jun-22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1 554 334 603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1 373 114 426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11.7%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ZA" sz="16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30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dirty="0" smtClean="0"/>
              <a:t>Dec 2016 summary </a:t>
            </a:r>
            <a:r>
              <a:rPr lang="en-ZA" sz="3200" dirty="0"/>
              <a:t>of targeted vs actual </a:t>
            </a:r>
            <a:r>
              <a:rPr lang="en-ZA" sz="3200" dirty="0" smtClean="0"/>
              <a:t>savings</a:t>
            </a:r>
            <a:endParaRPr lang="en-ZA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73254"/>
              </p:ext>
            </p:extLst>
          </p:nvPr>
        </p:nvGraphicFramePr>
        <p:xfrm>
          <a:off x="1" y="1115621"/>
          <a:ext cx="9144000" cy="5376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4000"/>
                <a:gridCol w="1476000"/>
                <a:gridCol w="1476000"/>
                <a:gridCol w="1476000"/>
                <a:gridCol w="1476000"/>
                <a:gridCol w="1476000"/>
              </a:tblGrid>
              <a:tr h="97502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System</a:t>
                      </a:r>
                      <a:endParaRPr lang="en-ZA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Projected </a:t>
                      </a:r>
                      <a:r>
                        <a:rPr lang="en-ZA" sz="1600" dirty="0" err="1">
                          <a:effectLst/>
                          <a:latin typeface="+mn-lt"/>
                        </a:rPr>
                        <a:t>SIV</a:t>
                      </a:r>
                      <a:r>
                        <a:rPr lang="en-ZA" sz="1600" dirty="0">
                          <a:effectLst/>
                          <a:latin typeface="+mn-lt"/>
                        </a:rPr>
                        <a:t> without </a:t>
                      </a:r>
                      <a:r>
                        <a:rPr lang="en-ZA" sz="1600" dirty="0" err="1">
                          <a:effectLst/>
                          <a:latin typeface="+mn-lt"/>
                        </a:rPr>
                        <a:t>WDM</a:t>
                      </a:r>
                      <a:r>
                        <a:rPr lang="en-ZA" sz="1600" dirty="0">
                          <a:effectLst/>
                          <a:latin typeface="+mn-lt"/>
                        </a:rPr>
                        <a:t/>
                      </a:r>
                      <a:br>
                        <a:rPr lang="en-ZA" sz="1600" dirty="0">
                          <a:effectLst/>
                          <a:latin typeface="+mn-lt"/>
                        </a:rPr>
                      </a:br>
                      <a:r>
                        <a:rPr lang="en-ZA" sz="1600" dirty="0">
                          <a:effectLst/>
                          <a:latin typeface="+mn-lt"/>
                        </a:rPr>
                        <a:t>(X) kl/annum</a:t>
                      </a:r>
                      <a:endParaRPr lang="en-ZA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Projected </a:t>
                      </a:r>
                      <a:r>
                        <a:rPr lang="en-ZA" sz="1600" dirty="0" err="1">
                          <a:effectLst/>
                          <a:latin typeface="+mn-lt"/>
                        </a:rPr>
                        <a:t>SIV</a:t>
                      </a:r>
                      <a:r>
                        <a:rPr lang="en-ZA" sz="1600" dirty="0">
                          <a:effectLst/>
                          <a:latin typeface="+mn-lt"/>
                        </a:rPr>
                        <a:t> with </a:t>
                      </a:r>
                      <a:r>
                        <a:rPr lang="en-ZA" sz="1600" dirty="0" err="1">
                          <a:effectLst/>
                          <a:latin typeface="+mn-lt"/>
                        </a:rPr>
                        <a:t>WDM</a:t>
                      </a:r>
                      <a:r>
                        <a:rPr lang="en-ZA" sz="1600" dirty="0">
                          <a:effectLst/>
                          <a:latin typeface="+mn-lt"/>
                        </a:rPr>
                        <a:t/>
                      </a:r>
                      <a:br>
                        <a:rPr lang="en-ZA" sz="1600" dirty="0">
                          <a:effectLst/>
                          <a:latin typeface="+mn-lt"/>
                        </a:rPr>
                      </a:br>
                      <a:r>
                        <a:rPr lang="en-ZA" sz="1600" dirty="0">
                          <a:effectLst/>
                          <a:latin typeface="+mn-lt"/>
                        </a:rPr>
                        <a:t>(Z) kl/annum</a:t>
                      </a:r>
                      <a:endParaRPr lang="en-ZA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Projected % savings</a:t>
                      </a:r>
                      <a:br>
                        <a:rPr lang="en-ZA" sz="1600" dirty="0">
                          <a:effectLst/>
                          <a:latin typeface="+mn-lt"/>
                        </a:rPr>
                      </a:br>
                      <a:r>
                        <a:rPr lang="en-ZA" sz="1600" dirty="0">
                          <a:effectLst/>
                          <a:latin typeface="+mn-lt"/>
                        </a:rPr>
                        <a:t>(X – Z) / X * 100</a:t>
                      </a:r>
                      <a:endParaRPr lang="en-ZA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Actual demand</a:t>
                      </a:r>
                      <a:br>
                        <a:rPr lang="en-ZA" sz="1600" dirty="0">
                          <a:effectLst/>
                          <a:latin typeface="+mn-lt"/>
                        </a:rPr>
                      </a:br>
                      <a:r>
                        <a:rPr lang="en-ZA" sz="1600" dirty="0">
                          <a:effectLst/>
                          <a:latin typeface="+mn-lt"/>
                        </a:rPr>
                        <a:t>(Y)</a:t>
                      </a:r>
                      <a:br>
                        <a:rPr lang="en-ZA" sz="1600" dirty="0">
                          <a:effectLst/>
                          <a:latin typeface="+mn-lt"/>
                        </a:rPr>
                      </a:br>
                      <a:r>
                        <a:rPr lang="en-ZA" sz="1600" dirty="0">
                          <a:effectLst/>
                          <a:latin typeface="+mn-lt"/>
                        </a:rPr>
                        <a:t>kl/annum</a:t>
                      </a:r>
                      <a:endParaRPr lang="en-ZA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ZA" sz="1600" dirty="0">
                          <a:effectLst/>
                          <a:latin typeface="+mn-lt"/>
                        </a:rPr>
                        <a:t>Actual % savings</a:t>
                      </a:r>
                      <a:br>
                        <a:rPr lang="en-ZA" sz="1600" dirty="0">
                          <a:effectLst/>
                          <a:latin typeface="+mn-lt"/>
                        </a:rPr>
                      </a:br>
                      <a:r>
                        <a:rPr lang="en-ZA" sz="1600" dirty="0">
                          <a:effectLst/>
                          <a:latin typeface="+mn-lt"/>
                        </a:rPr>
                        <a:t>(X - Y) / X * 100</a:t>
                      </a:r>
                      <a:endParaRPr lang="en-ZA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Johannesburg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588 066 982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493 829 325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16.0%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573 852 765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Tshwane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341 884 714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327 517 148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332 387 892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Ekurhuleni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369 315 955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346 720 055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352 297 242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Emfuleni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93 946 677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70 942 157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24.5%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95 965 374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-2.1%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Midvaal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14 756 008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13 853 121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6.1%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12 639 915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14.3%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Lesedi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6 984 510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6 660 163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4.6%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6 921 103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Mogale </a:t>
                      </a: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City*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29 553 459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27 943 452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33 408 509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-13.0%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Randfontein*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9 903 720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9 589 349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9 668 710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Westonaria*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7 192 187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6 460 157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Merafong</a:t>
                      </a: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City*</a:t>
                      </a:r>
                      <a:endParaRPr lang="en-ZA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13 324 128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12 056 011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9.5%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13 476 658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-1.1%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6901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1 474 928 340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1 315 570 936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10.8%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1 430 618 168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677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*Total </a:t>
                      </a:r>
                      <a:r>
                        <a:rPr lang="en-ZA" sz="1600" b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excl</a:t>
                      </a:r>
                      <a:r>
                        <a:rPr lang="en-ZA" sz="16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West Rand DM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1 414 954 845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1 259 521 968</a:t>
                      </a:r>
                      <a:endParaRPr lang="en-ZA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1 374 064 291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Z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2.9%</a:t>
                      </a:r>
                      <a:endParaRPr lang="en-ZA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45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2016 </a:t>
            </a:r>
            <a:r>
              <a:rPr lang="en-ZA" dirty="0" err="1" smtClean="0"/>
              <a:t>IVRS</a:t>
            </a:r>
            <a:r>
              <a:rPr lang="en-ZA" dirty="0" smtClean="0"/>
              <a:t> Water balance</a:t>
            </a:r>
            <a:endParaRPr lang="en-ZA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514158174"/>
              </p:ext>
            </p:extLst>
          </p:nvPr>
        </p:nvGraphicFramePr>
        <p:xfrm>
          <a:off x="107504" y="836712"/>
          <a:ext cx="892899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J56"/>
          <p:cNvSpPr txBox="1"/>
          <p:nvPr/>
        </p:nvSpPr>
        <p:spPr>
          <a:xfrm>
            <a:off x="8293975" y="1019823"/>
            <a:ext cx="603049" cy="311817"/>
          </a:xfrm>
          <a:prstGeom prst="rect">
            <a:avLst/>
          </a:prstGeom>
          <a:noFill/>
          <a:ln w="9525" cmpd="sng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lt1">
                    <a:shade val="50000"/>
                  </a:schemeClr>
                </a:solidFill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none" rtlCol="0" anchor="t">
            <a:spAutoFit/>
          </a:bodyPr>
          <a:lstStyle/>
          <a:p>
            <a:pPr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65.0%</a:t>
            </a:r>
            <a:endParaRPr lang="en-Z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J57"/>
          <p:cNvSpPr txBox="1"/>
          <p:nvPr/>
        </p:nvSpPr>
        <p:spPr>
          <a:xfrm>
            <a:off x="8229204" y="6021288"/>
            <a:ext cx="603049" cy="311817"/>
          </a:xfrm>
          <a:prstGeom prst="rect">
            <a:avLst/>
          </a:prstGeom>
          <a:noFill/>
          <a:ln w="9525" cmpd="sng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lt1">
                    <a:shade val="50000"/>
                  </a:schemeClr>
                </a:solidFill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none" rtlCol="0" anchor="t">
            <a:spAutoFit/>
          </a:bodyPr>
          <a:lstStyle/>
          <a:p>
            <a:pPr>
              <a:spcAft>
                <a:spcPts val="0"/>
              </a:spcAft>
            </a:pPr>
            <a:r>
              <a:rPr lang="en-US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35.0%</a:t>
            </a:r>
            <a:endParaRPr lang="en-ZA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J58"/>
          <p:cNvSpPr txBox="1"/>
          <p:nvPr/>
        </p:nvSpPr>
        <p:spPr>
          <a:xfrm>
            <a:off x="3131840" y="6021287"/>
            <a:ext cx="603049" cy="311817"/>
          </a:xfrm>
          <a:prstGeom prst="rect">
            <a:avLst/>
          </a:prstGeom>
          <a:noFill/>
          <a:ln w="9525" cmpd="sng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chemeClr val="lt1">
                    <a:shade val="50000"/>
                  </a:schemeClr>
                </a:solidFill>
              </a14:hiddenLine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 wrap="none" rtlCol="0" anchor="t">
            <a:spAutoFit/>
          </a:bodyPr>
          <a:lstStyle/>
          <a:p>
            <a:pPr>
              <a:spcAft>
                <a:spcPts val="0"/>
              </a:spcAft>
            </a:pPr>
            <a:r>
              <a:rPr lang="en-US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28.3%</a:t>
            </a:r>
            <a:endParaRPr lang="en-ZA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0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IVRS</a:t>
            </a:r>
            <a:r>
              <a:rPr lang="en-ZA" dirty="0" smtClean="0"/>
              <a:t> litres/capita/day</a:t>
            </a:r>
            <a:endParaRPr lang="en-ZA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595659977"/>
              </p:ext>
            </p:extLst>
          </p:nvPr>
        </p:nvGraphicFramePr>
        <p:xfrm>
          <a:off x="107504" y="1115616"/>
          <a:ext cx="8928992" cy="533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874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Whirlpool">
  <a:themeElements>
    <a:clrScheme name="2_Whirlpool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2_Whirlpoo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1" i="0" u="none" strike="noStrike" cap="none" normalizeH="0" baseline="0" smtClean="0">
            <a:ln>
              <a:noFill/>
            </a:ln>
            <a:solidFill>
              <a:srgbClr val="0033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1" i="0" u="none" strike="noStrike" cap="none" normalizeH="0" baseline="0" smtClean="0">
            <a:ln>
              <a:noFill/>
            </a:ln>
            <a:solidFill>
              <a:srgbClr val="0033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2_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22749</TotalTime>
  <Words>729</Words>
  <Application>Microsoft Office PowerPoint</Application>
  <PresentationFormat>Overhead</PresentationFormat>
  <Paragraphs>257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Arial Narrow</vt:lpstr>
      <vt:lpstr>Calibri</vt:lpstr>
      <vt:lpstr>CG Omega</vt:lpstr>
      <vt:lpstr>Tahoma</vt:lpstr>
      <vt:lpstr>Times New Roman</vt:lpstr>
      <vt:lpstr>Office Theme</vt:lpstr>
      <vt:lpstr>2_Whirlpool</vt:lpstr>
      <vt:lpstr>Continuation of the Integrated Vaal River System Reconciliation Strategy Study (Phase 2)</vt:lpstr>
      <vt:lpstr>Background</vt:lpstr>
      <vt:lpstr>Expected savings per municipality</vt:lpstr>
      <vt:lpstr>Summary of data submissions</vt:lpstr>
      <vt:lpstr>Integrated Vaal River System</vt:lpstr>
      <vt:lpstr> Total targeted vs actual savings</vt:lpstr>
      <vt:lpstr>Dec 2016 summary of targeted vs actual savings</vt:lpstr>
      <vt:lpstr>2016 IVRS Water balance</vt:lpstr>
      <vt:lpstr>IVRS litres/capita/day</vt:lpstr>
      <vt:lpstr>Conclusions</vt:lpstr>
      <vt:lpstr>Thank you</vt:lpstr>
    </vt:vector>
  </TitlesOfParts>
  <Company>WRP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Mgeni System</dc:title>
  <dc:creator>Pieter van Rooyen</dc:creator>
  <cp:lastModifiedBy>Willem Wegelin</cp:lastModifiedBy>
  <cp:revision>840</cp:revision>
  <cp:lastPrinted>2016-03-30T09:28:53Z</cp:lastPrinted>
  <dcterms:created xsi:type="dcterms:W3CDTF">1999-07-24T07:57:20Z</dcterms:created>
  <dcterms:modified xsi:type="dcterms:W3CDTF">2018-02-19T18:47:15Z</dcterms:modified>
</cp:coreProperties>
</file>